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Unveiling Customer Shopping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analyzes 3,900 customer purchases to uncover spending patterns, preferences, and subscription behavior. Our goal is to guide strategic business decisions with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41414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9770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57806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Reward repeat buyers to foster loyalty and retention.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98846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Balance sales boosts with maintaining profit margins.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Highlight top-rated and best-selling items in marketing campaigns.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918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06918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326481"/>
            <a:ext cx="3004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81690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transactional data to understand customer spending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069187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06918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326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816900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Inform business strategies based on customer segments and product preferences.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CFCFC"/>
          </a:solidFill>
          <a:ln w="30480">
            <a:solidFill>
              <a:srgbClr val="D6D0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2618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D1D1B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0330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 on spending, segmentation, product choices, and subscription impact.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952" y="443865"/>
            <a:ext cx="7413665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Summary: 3,900 Purchases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952" y="1335643"/>
            <a:ext cx="6553319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dataset comprises 3,900 rows and 18 columns, capturing a comprehensive view of customer interactions.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4952" y="1997393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 Demographics: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Age, Gender, Location, Subscription Status.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4952" y="2312075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Purchase Details: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Item, Category, Amount, Season, Size, Color.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4952" y="2626757"/>
            <a:ext cx="6553319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Shopping Behavior: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Discount, Promo Code, Previous Purchases, Frequency, Review Rating, Shipping Type.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749" y="1371957"/>
            <a:ext cx="6553319" cy="655331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64952" y="8288417"/>
            <a:ext cx="13500497" cy="685681"/>
          </a:xfrm>
          <a:prstGeom prst="roundRect">
            <a:avLst>
              <a:gd name="adj" fmla="val 3532"/>
            </a:avLst>
          </a:prstGeom>
          <a:solidFill>
            <a:srgbClr val="DADAD7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8539282"/>
            <a:ext cx="201692" cy="161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9303" y="8489990"/>
            <a:ext cx="12814816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Missing Data: 37 values in the Review Rating column were imputed using the median rating per product category.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767596"/>
            <a:ext cx="10521196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Exploratory Data Analysis with Python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87856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216587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38589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Preparation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854643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Loaded dataset with pandas, checked structure and summary statistics.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547" y="187856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216587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9" name="Text 7"/>
          <p:cNvSpPr/>
          <p:nvPr/>
        </p:nvSpPr>
        <p:spPr>
          <a:xfrm>
            <a:off x="7423547" y="238589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Cleaning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23547" y="2854643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Handled null values in 'Review Rating' by imputing with median per category.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92751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265533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43484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Standardization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90358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Renamed columns to snake case for readability and consistency.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547" y="392751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547" y="4265533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547" y="4434840"/>
            <a:ext cx="2777014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3547" y="4903589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Created 'age_group' and 'purchase_frequency_days' columns.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97646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314480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48378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Consistency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952536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Verified and dropped redundant 'promo_code_used' column.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3547" y="597646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3547" y="6314480"/>
            <a:ext cx="6448187" cy="3048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25" name="Text 23"/>
          <p:cNvSpPr/>
          <p:nvPr/>
        </p:nvSpPr>
        <p:spPr>
          <a:xfrm>
            <a:off x="7423547" y="6483787"/>
            <a:ext cx="289833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3547" y="6952536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Loaded cleaned data into PostgreSQL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232" y="635556"/>
            <a:ext cx="7719536" cy="127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Analysis: Key Business Questions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232" y="2212538"/>
            <a:ext cx="7719536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Structured analysis in Microsoft SQL addressed critical business questions to derive actionable insights.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2232" y="3092410"/>
            <a:ext cx="3757970" cy="2311837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6" name="Shape 3"/>
          <p:cNvSpPr/>
          <p:nvPr/>
        </p:nvSpPr>
        <p:spPr>
          <a:xfrm>
            <a:off x="915710" y="3295888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D1D1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588" y="3463647"/>
            <a:ext cx="274677" cy="2746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5710" y="4109799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15710" y="4549735"/>
            <a:ext cx="335101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Compared total revenue from male vs. female customers.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3679" y="3092410"/>
            <a:ext cx="3758089" cy="2311837"/>
          </a:xfrm>
          <a:prstGeom prst="roundRect">
            <a:avLst>
              <a:gd name="adj" fmla="val 1320"/>
            </a:avLst>
          </a:prstGeom>
          <a:solidFill>
            <a:srgbClr val="F0EAEA"/>
          </a:solidFill>
          <a:ln/>
        </p:spPr>
      </p:sp>
      <p:sp>
        <p:nvSpPr>
          <p:cNvPr id="11" name="Shape 7"/>
          <p:cNvSpPr/>
          <p:nvPr/>
        </p:nvSpPr>
        <p:spPr>
          <a:xfrm>
            <a:off x="4877157" y="3295888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D1D1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5035" y="3463647"/>
            <a:ext cx="274677" cy="2746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77157" y="4109799"/>
            <a:ext cx="254365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5 Products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4877157" y="4549735"/>
            <a:ext cx="335113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Identified products with the highest average review ratings.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12232" y="5607725"/>
            <a:ext cx="7719536" cy="1986320"/>
          </a:xfrm>
          <a:prstGeom prst="roundRect">
            <a:avLst>
              <a:gd name="adj" fmla="val 1537"/>
            </a:avLst>
          </a:prstGeom>
          <a:solidFill>
            <a:srgbClr val="F0EAEA"/>
          </a:solidFill>
          <a:ln/>
        </p:spPr>
      </p:sp>
      <p:sp>
        <p:nvSpPr>
          <p:cNvPr id="16" name="Shape 11"/>
          <p:cNvSpPr/>
          <p:nvPr/>
        </p:nvSpPr>
        <p:spPr>
          <a:xfrm>
            <a:off x="915710" y="5811203"/>
            <a:ext cx="610433" cy="610433"/>
          </a:xfrm>
          <a:prstGeom prst="roundRect">
            <a:avLst>
              <a:gd name="adj" fmla="val 14978033"/>
            </a:avLst>
          </a:prstGeom>
          <a:solidFill>
            <a:srgbClr val="1D1D1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588" y="5978962"/>
            <a:ext cx="274677" cy="274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15710" y="6625114"/>
            <a:ext cx="280725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Shipping Comparison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15710" y="7065050"/>
            <a:ext cx="7312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Analyzed average purchase amounts for Standard vs. Express shipping.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303" y="436721"/>
            <a:ext cx="8032194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Analysis: Customer &amp; Product Insights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303" y="1905714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CFCFC"/>
          </a:solidFill>
          <a:ln/>
        </p:spPr>
      </p:sp>
      <p:sp>
        <p:nvSpPr>
          <p:cNvPr id="5" name="Shape 2"/>
          <p:cNvSpPr/>
          <p:nvPr/>
        </p:nvSpPr>
        <p:spPr>
          <a:xfrm>
            <a:off x="6042303" y="1882854"/>
            <a:ext cx="8032194" cy="91440"/>
          </a:xfrm>
          <a:prstGeom prst="roundRect">
            <a:avLst>
              <a:gd name="adj" fmla="val 26057"/>
            </a:avLst>
          </a:prstGeom>
          <a:solidFill>
            <a:srgbClr val="1D1D1B"/>
          </a:solidFill>
          <a:ln/>
        </p:spPr>
      </p:sp>
      <p:sp>
        <p:nvSpPr>
          <p:cNvPr id="6" name="Shape 3"/>
          <p:cNvSpPr/>
          <p:nvPr/>
        </p:nvSpPr>
        <p:spPr>
          <a:xfrm>
            <a:off x="9820156" y="1667470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D1D1B"/>
          </a:solidFill>
          <a:ln/>
        </p:spPr>
      </p:sp>
      <p:sp>
        <p:nvSpPr>
          <p:cNvPr id="7" name="Text 4"/>
          <p:cNvSpPr/>
          <p:nvPr/>
        </p:nvSpPr>
        <p:spPr>
          <a:xfrm>
            <a:off x="9963150" y="1786533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23992" y="2302788"/>
            <a:ext cx="3105388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23992" y="2646283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Customers using discounts but spending above average.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42303" y="3479125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CFCFC"/>
          </a:solidFill>
          <a:ln/>
        </p:spPr>
      </p:sp>
      <p:sp>
        <p:nvSpPr>
          <p:cNvPr id="11" name="Shape 8"/>
          <p:cNvSpPr/>
          <p:nvPr/>
        </p:nvSpPr>
        <p:spPr>
          <a:xfrm>
            <a:off x="6042303" y="3456265"/>
            <a:ext cx="8032194" cy="91440"/>
          </a:xfrm>
          <a:prstGeom prst="roundRect">
            <a:avLst>
              <a:gd name="adj" fmla="val 26057"/>
            </a:avLst>
          </a:prstGeom>
          <a:solidFill>
            <a:srgbClr val="1D1D1B"/>
          </a:solidFill>
          <a:ln/>
        </p:spPr>
      </p:sp>
      <p:sp>
        <p:nvSpPr>
          <p:cNvPr id="12" name="Shape 9"/>
          <p:cNvSpPr/>
          <p:nvPr/>
        </p:nvSpPr>
        <p:spPr>
          <a:xfrm>
            <a:off x="9820156" y="3240881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D1D1B"/>
          </a:solidFill>
          <a:ln/>
        </p:spPr>
      </p:sp>
      <p:sp>
        <p:nvSpPr>
          <p:cNvPr id="13" name="Text 10"/>
          <p:cNvSpPr/>
          <p:nvPr/>
        </p:nvSpPr>
        <p:spPr>
          <a:xfrm>
            <a:off x="9963150" y="3359944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223992" y="3876199"/>
            <a:ext cx="333386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Subscribers vs. Non-Subscribers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23992" y="4219694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Compared average spend and total revenue across subscription statuses.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042303" y="5052536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CFCFC"/>
          </a:solidFill>
          <a:ln/>
        </p:spPr>
      </p:sp>
      <p:sp>
        <p:nvSpPr>
          <p:cNvPr id="17" name="Shape 14"/>
          <p:cNvSpPr/>
          <p:nvPr/>
        </p:nvSpPr>
        <p:spPr>
          <a:xfrm>
            <a:off x="6042303" y="5029676"/>
            <a:ext cx="8032194" cy="91440"/>
          </a:xfrm>
          <a:prstGeom prst="roundRect">
            <a:avLst>
              <a:gd name="adj" fmla="val 26057"/>
            </a:avLst>
          </a:prstGeom>
          <a:solidFill>
            <a:srgbClr val="1D1D1B"/>
          </a:solidFill>
          <a:ln/>
        </p:spPr>
      </p:sp>
      <p:sp>
        <p:nvSpPr>
          <p:cNvPr id="18" name="Shape 15"/>
          <p:cNvSpPr/>
          <p:nvPr/>
        </p:nvSpPr>
        <p:spPr>
          <a:xfrm>
            <a:off x="9820156" y="4814292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D1D1B"/>
          </a:solidFill>
          <a:ln/>
        </p:spPr>
      </p:sp>
      <p:sp>
        <p:nvSpPr>
          <p:cNvPr id="19" name="Text 16"/>
          <p:cNvSpPr/>
          <p:nvPr/>
        </p:nvSpPr>
        <p:spPr>
          <a:xfrm>
            <a:off x="9963150" y="4933355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223992" y="5449610"/>
            <a:ext cx="304454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Discount-Dependent Products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23992" y="5793105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Top 5 products with the highest percentage of discounted purchases.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042303" y="6625947"/>
            <a:ext cx="8032194" cy="1176337"/>
          </a:xfrm>
          <a:prstGeom prst="roundRect">
            <a:avLst>
              <a:gd name="adj" fmla="val 9328"/>
            </a:avLst>
          </a:prstGeom>
          <a:solidFill>
            <a:srgbClr val="FCFCFC"/>
          </a:solidFill>
          <a:ln/>
        </p:spPr>
      </p:sp>
      <p:sp>
        <p:nvSpPr>
          <p:cNvPr id="23" name="Shape 20"/>
          <p:cNvSpPr/>
          <p:nvPr/>
        </p:nvSpPr>
        <p:spPr>
          <a:xfrm>
            <a:off x="6042303" y="6603087"/>
            <a:ext cx="8032194" cy="91440"/>
          </a:xfrm>
          <a:prstGeom prst="roundRect">
            <a:avLst>
              <a:gd name="adj" fmla="val 26057"/>
            </a:avLst>
          </a:prstGeom>
          <a:solidFill>
            <a:srgbClr val="1D1D1B"/>
          </a:solidFill>
          <a:ln/>
        </p:spPr>
      </p:sp>
      <p:sp>
        <p:nvSpPr>
          <p:cNvPr id="24" name="Shape 21"/>
          <p:cNvSpPr/>
          <p:nvPr/>
        </p:nvSpPr>
        <p:spPr>
          <a:xfrm>
            <a:off x="9820156" y="6387703"/>
            <a:ext cx="476488" cy="476488"/>
          </a:xfrm>
          <a:prstGeom prst="roundRect">
            <a:avLst>
              <a:gd name="adj" fmla="val 191904"/>
            </a:avLst>
          </a:prstGeom>
          <a:solidFill>
            <a:srgbClr val="1D1D1B"/>
          </a:solidFill>
          <a:ln/>
        </p:spPr>
      </p:sp>
      <p:sp>
        <p:nvSpPr>
          <p:cNvPr id="25" name="Text 22"/>
          <p:cNvSpPr/>
          <p:nvPr/>
        </p:nvSpPr>
        <p:spPr>
          <a:xfrm>
            <a:off x="9963150" y="6506766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6223992" y="7023021"/>
            <a:ext cx="246971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Customer Segmentation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23992" y="7366516"/>
            <a:ext cx="766881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Classified customers into New, Returning, and Loyal segments.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6353532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Analysis: Purchase Patterns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276486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Top 3 Products per Category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Identified the most purchased products within each category, revealing key consumer preferences.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305335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Repeat Buyers &amp; Subscriptions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Investigated if customers with more than 5 purchases are more likely to subscribe, linking loyalty to subscription potential.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612" y="401955"/>
            <a:ext cx="6810018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SQL Analysis: Revenue by Age Group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1612" y="1151096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Understanding the revenue contribution from different age groups helps in targeted marketing and product development.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12" y="1549360"/>
            <a:ext cx="13607177" cy="7620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1612" y="9333786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analysis shows that the 35-44 age group contributes the most to total revenue.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9860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dynamic Power BI dashboard was created to visualize key insights and metrics at a glance, enabling easy exploration of the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2025-11-15T23:15:42Z</dcterms:created>
  <dcterms:modified xsi:type="dcterms:W3CDTF">2025-11-15T23:15:42Z</dcterms:modified>
</cp:coreProperties>
</file>